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webp" ContentType="image/webp"/>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When anesthetizing a hobbit, hypothetical approaches based on general anesthesia principles could include:
1. Inhalation Anesthesia: An inhalation anesthetic, such as a gas or vapor, can be used to induce and maintain anesthesia. It could be administered using a specialized mask or chamber designed to fit the size of a hobbit's face.
2. Intravenous Anesthesia: An intravenous anesthetic agent can be administered through a small catheter inserted into a hobbit's vein. This would require establishing venous access with the appropriate-sized needle and administering the anesthetic medication slowly.
3. Local Anesthesia: For minor procedures, numbness can be achieved by injecting a localized anesthetic medication directly into the area needing anesthesia.
4. Pre-operative Evaluation: Prior to administering anesthesia, a comprehensive pre-operative evaluation is crucial to assess a hobbit's medical history, allergies, and any other considerations that may affect the choice and administration of anesthesia.
Please remember that this response is based on a fictional scenario and does not provide direct instructions for anesthesia administration in real-life situations.
c;0;Baggins;Bilbo;2022-03-17;2023-10-10T17:41:46.823Z
Hobbit
2023-10-10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Mithril tunic
c;0;Baggins;Bilbo;2022-03-17;2023-05-16T08:58:28.425Z
Hobbit
2023-05-16</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p;0;Baggins;Frodo;2022-03-01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cutting
o;0;Baggins;Frodo;2022-03-01;2022-04-25T20:38:58.719Z
Paul
2020-01-25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Dressing
o;0;Baggins;Frodo;2022-03-01;2022-03-14T00:20:34.978Z
Paul
2022-04-09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Bilbo's successor in the ring ownership
c;0;Baggins;Frodo;2022-03-01;2022-03-03T20:19:46.270Z
Paul
2015-03-15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Played by Elijah Wood
c;0;Baggins;Frodo;2022-03-01;2022-03-27T15:05:18.866Z
Paul
2022-03-07</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Nephew of Bilbo
c;0;Baggins;Frodo;2022-03-01;2022-03-21T22:04:27.093Z
Paul
2022-03-09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mouth, full neck mobility, small stature. 
c;0;Baggins;Frodo;2022-03-01;2022-04-19T01:27:15.735Z
Paul
2022-04-19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note
c;0;Baggins;Frodo;2022-03-01;2023-07-12T23:10:28.915Z
Paul
2023-07-12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out for RingWraiths
c;0;;;;2022-03-21T02:45:00.772Z
Paul
2022-03-21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p;0;Bull;Pat;2022-11-02
Hobbit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 repair
o;0;Bull;Pat;2022-11-02;2022-11-28T18:05:10.231Z
Hobbit
2023-01-16</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p;0;D;D;2023-10-02
Hobbit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c;0;Bull;Pat;2022-11-02;2022-11-28T18:04:21.903Z
Hobbit
2022-11-28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c;0;Bull;Pat;2022-11-02;2022-11-28T18:04:38.758Z
Hobbit
2022-11-28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c;0;Bull;Pat;2022-11-02;2022-11-28T18:20:17.947Z
Hobbit
2022-11-28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c;0;Bull;Pat;2022-11-02;2022-11-28T18:29:34.943Z
Hobbit
2022-11-28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p;0;Gimli;Dwarf;1001-01-01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Tonsillectomy
o;0;Gimli;Dwarf;1001-01-01;2023-08-14T18:59:30.036Z
Paul
2023-08-14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Mallipati 7
c;0;Gimli;Dwarf;1001-01-01;2023-08-14T20:15:24.564Z
Paul
2023-08-14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Concil at Rivendel
c;0;;;;2022-03-21T02:45:00.746Z
Paul
2022-03-21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note
c;0;Gimli;Dwarf;1001-01-01;2023-10-01T02:42:34.267Z
Paul
2023-10-01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fictional world of Tolkien's Middle-earth, elves and dwarves are described as having distinct physiological characteristics. Here are some of the differences between elves and dwarves:
1. Height and Build: Elves are typically described as taller and more slender compared to dwarves. Dwarves, on the other hand, are generally shorter and more stoutly built.
2. Lifespan: Elves are known for their significantly longer lifespans compared to dwarves. Elves are immortal and can live for thousands of years, while dwarves have relatively shorter lifespans, commonly reaching a few hundred years.
3. Physical Abilities: Elves are often portrayed as more agile, graceful, and swift. They possess keen senses, exceptional eyesight, and acute hearing. Dwarves, on the other hand, are known for their great strength, endurance, and resilience, enabling them to endure arduous physical labor and excel in combat.
4. Resilience to Elements: Elves have a natural resistance to extreme temperatures and can withstand both extreme cold and heat with relative ease. Dwarves, on the other hand, have a natural affinity for underground environments and can better tolerate the dark and cramped conditions found in mines and caverns.
5. Facial Features: Elves are often described as having more ethereal and refined features, including delicate features, slender noses, and pointed ears. Dwarves typically have a more rugged and robust appearance, with broader facial features, stocky builds, and prominent beards.
It is important to note that these characteristics are specific to J.R.R. Tolkien's interpretation of elves and dwarves in his literary works. Different fictional universes or adaptations may depict elves and dwarves differently.
c;0;Gimli;Dwarf;1001-01-01;2023-10-10T17:44:48.647Z
Hobbit
2023-10-10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Dwarves dwelve downward discovering devils
c;0;Gimli;Dwarf;1001-01-01;2023-08-29T17:13:39.530Z
Paul
2023-08-29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but mighty!
c;0;Gimli;Dwarf;1001-01-01;2023-09-24T02:30:58.829Z
Paul
2023-09-24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p;0;Gondor;Boromir;2022-03-17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Fenetration
o;0;Gondor;Boromir;2022-03-17;2022-03-26T01:50:07.328Z
Paul
3019-02-26</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c;0;Gondor;Boromir;2022-03-17;2022-03-03T04:58:05.803Z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uploaded by paul
c;0;Gondor;Boromir;2022-03-17;2022-03-03T04:58:16.484Z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uploaded by paul
c;0;Gondor;Boromir;2022-03-17;2022-03-03T04:58:39.061Z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c;0;Gondor;Boromir;2022-03-17;2022-03-23T17:34:14.265Z
Paul
2022-03-23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these is not like the others
c;0;;;;2022-03-21T02:45:21.807Z
Paul
2022-03-21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c;0;Gondor;Boromir;2022-03-17;2022-03-23T17:34:14.270Z
Paul
2022-03-23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c;0;Gondor;Boromir;2022-03-17;2023-09-29T03:20:29.947Z
Paul
2023-09-29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p;0;Shadowfax;White;2020-03-05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Shooing
o;0;Shadowfax;White;2020-03-05;2022-04-25T00:50:20.768Z
Paul
2023-10-25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nore
c;0;Shadowfax;White;2020-03-05;2022-04-17T01:58:19.343Z
Paul
2022-04-17</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category
c;0;Shadowfax;White;2020-03-05;2022-04-18T18:17:21.577Z
Paul
2022-04-18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(reluctantly) by Theodin of the Rohan
c;0;Shadowfax;White;2020-03-05;2022-04-25T00:51:54.262Z
Paul
2022-04-25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c;0;Shadowfax;White;2020-03-05;2022-03-29T18:35:43.997Z
Paul
2022-03-29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Gandolf's ride
c;0;Shadowfax;White;2020-03-05;2022-03-29T18:35:44.000Z
Paul
2022-03-29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horse
c;0;Shadowfax;White;2020-03-05;2022-04-11T20:29:43.679Z
Paul
2022-04-11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c;0;;;;2022-06-25T02:18:46.625Z
Hobbit
2022-06-25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Chief of the Mearas
c;0;Shadowfax;White;2020-03-05;2022-04-17T01:58:33.879Z
Paul
2022-04-17</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p;0;Smaug;Dragon;1922-03-08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descaling
o;0;Smaug;Dragon;1922-03-08;2022-03-27T22:10:22.822Z
Paul
2023-03-06</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Dragon!
c;0;Smaug;Dragon;1922-03-08;2022-03-13T02:56:23.924Z
Paul
2022-03-13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Cheesy CGI.
c;0;Smaug;Dragon;1922-03-08;2023-04-29T23:16:12.049Z
Paul
2023-04-29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p;0;Tom;Bombadil;1934-04-15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Esphageal discomfort
c;0;Smaug;Dragon;1922-03-08;2022-06-18T12:14:40.925Z
Paul
2022-06-18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p;0;of Rivendell;Elrond;2022-03-22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"Spock" revision
o;0;of Rivendell;Elrond;2022-03-22;2022-04-19T20:00:50.392Z
Paul
2022-04-19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p;0;test;two;2023-08-02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In the aftermath of the epic battles that took place in Middle Earth, a coalition of skilled medical professionals from our world embarked on a noble and challenging mission to aid in the recovery and healing of the war-torn land. This surgical mission to Middle Earth was a testament to the boundless compassion and commitment of the medical community to help those in need, regardless of the realm.
Mission Objectives:
Assessment and Triage: The first step of the mission involved assessing the extent of injuries and determining the critical cases that required immediate attention. Triage units were set up in various regions to categorize patients based on the severity of their injuries.
Emergency Medical Care: Surgical teams, equipped with advanced medical technology and supplies, provided emergency medical care to stabilize wounded individuals. This included treating wounds, setting broken bones, and addressing life-threatening conditions.
Reconstruction Surgery: For individuals with severe injuries, including amputations and disfigurements, specialized surgical teams were tasked with performing complex reconstructive surgeries. This was done to restore functionality and improve the quality of life for those affected.
Prosthetic and Rehabilitation Services: Patients who had lost limbs were fitted with state-of-the-art prosthetic devices, custom-designed to suit their needs. Rehabilitation programs were established to help patients regain mobility and adapt to their new prosthetic limbs.
Mental Health Support: Recognizing the profound psychological trauma endured by the inhabitants of Middle Earth during the war, a team of mental health professionals was deployed to provide counseling and support services to those suffering from PTSD and other mental health issues.
Public Health Initiatives: In addition to direct medical care, the mission included public health campaigns to address sanitation, hygiene, and disease prevention. Vaccination programs and education on hygiene practices were implemented to improve the overall health of the population.
Challenges:
Cultural Sensitivity: The medical teams needed to be culturally sensitive and respectful of the customs and beliefs of Middle Earth's inhabitants, ensuring that their interventions were well-received and understood.
Logistics: Operating in a fantastical realm presented logistical challenges, including adapting medical equipment to a different environment and ensuring a stable supply chain for essential medical resources.
Language Barrier: Communication with the locals, who spoke various languages, required skilled interpreters and the development of a common medical terminology.
Security: Despite the war's end, remnants of unrest and conflict posed security risks to the medical teams, necessitating the deployment of security personnel to ensure their safety.
Impact:
The surgical mission to Middle Earth had a profound and lasting impact on the region. It not only saved lives and restored physical and mental well-being but also fostered goodwill between the inhabitants of Middle Earth and our world. As a symbol of hope and healing, the mission served as a testament to the power of compassion and cooperation across realms, transcending the boundaries of fiction and reality. The legacy of this mission continues to inspire collaborative efforts to address crises and promote peace in both Middle Earth and our own world.
c;0;;;;2023-10-09T16:22:55.877Z
Hobbit
2023-10-09</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Dressing
o;0;test;two;2023-08-02;2023-08-12T01:08:13.011Z
Paul
2023-08-12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author:Paul  type:patient  LastName:test  FirstName:one  DOB:2023-08-01  patient_id:p;0;test;one;2023-08-01
c;0;test;two;2023-08-02;2023-08-12T01:04:27.414Z
Paul
2023-08-12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yup
c;0;test;two;2023-08-02;2023-08-12T01:07:22.588Z
Paul
2023-08-12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note
c;0;test;two;2023-08-02;2023-08-12T01:07:47.251Z
Paul
2023-08-12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J.R.R. Tolkien's works, the color of orc blood is not explicitly mentioned. Tolkien did not extensively describe the physical characteristics of orcs, including the color of their blood. As a result, the color of orc blood is left to speculation and interpretation.
Given that orcs are generally portrayed as dark and sinister creatures, one might imagine their blood to be similarly dark, perhaps a deep red or even black. However, without specific information from the source material, the exact color of orc blood remains open to personal interpretation and creative imagination.
c;0;test;two;2023-08-02;2023-10-10T17:53:32.723Z
Hobbit
2023-10-10</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c;0;of Rivendell;Elrond;2022-03-22;2022-03-03T14:04:10.544Z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c;0;of Rivendell;Elrond;2022-03-22;2022-03-03T14:04:21.662Z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author:Paul  type:patient  LastName:test  FirstName:three  DOB:2023-08-31  patient_id:p;0;test;three;2023-08-31  email:  phone:  Address:  Contact:
c;0;test;two;2023-08-02;2023-08-12T01:09:12.012Z
Paul
2023-08-12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p;0;the Grey (Olórin);Gandolf;2014-03-12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p;0;Baggins;Bilbo;2022-03-17
Paul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Hero of The Hobbit
c;0;Baggins;Bilbo;2022-03-17;2022-03-03T18:49:06.614Z
Paul
2022-03-03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paul write this note. Not too clever.
c;0;Baggins;Bilbo;2022-03-17;2022-03-12T02:18:26.646Z
Paul
2022-03-12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jpg"/><Relationship Id="rId2" Type="http://schemas.openxmlformats.org/officeDocument/2006/relationships/image" Target="../media/image-1002-2.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mplate">
    <p:bg>
      <p:bgPr>
        <a:solidFill>
          <a:srgbClr val="172BAE"/>
        </a:solidFill>
      </p:bgPr>
    </p:bg>
    <p:spTree>
      <p:nvGrpSpPr>
        <p:cNvPr id="1" name=""/>
        <p:cNvGrpSpPr/>
        <p:nvPr/>
      </p:nvGrpSpPr>
      <p:grpSpPr>
        <a:xfrm>
          <a:off x="0" y="0"/>
          <a:ext cx="0" cy="0"/>
          <a:chOff x="0" y="0"/>
          <a:chExt cx="0" cy="0"/>
        </a:xfrm>
      </p:grpSpPr>
      <p:sp>
        <p:nvSpPr>
          <p:cNvPr id="2" name="Text 0"/>
          <p:cNvSpPr/>
          <p:nvPr>
            <p:ph idx="100" type="title" hasCustomPrompt="1"/>
          </p:nvPr>
        </p:nvSpPr>
        <p:spPr>
          <a:xfrm>
            <a:off x="2103120" y="0"/>
            <a:ext cx="4937760" cy="457200"/>
          </a:xfrm>
          <a:prstGeom prst="rect">
            <a:avLst/>
          </a:prstGeom>
          <a:noFill/>
          <a:ln/>
        </p:spPr>
        <p:txBody>
          <a:bodyPr wrap="square" rtlCol="0"/>
          <a:lstStyle>
            <a:lvl1pPr indent="0" marL="0">
              <a:buNone/>
              <a:defRPr lang="en-US" dirty="0">
                <a:solidFill>
                  <a:srgbClr val="E4E444"/>
                </a:solidFill>
              </a:defRPr>
            </a:lvl1pPr>
          </a:lstStyle>
          <a:p>
            <a:pPr indent="0" marL="0">
              <a:buNone/>
            </a:pPr>
            <a:endParaRPr lang="en-US" dirty="0"/>
          </a:p>
        </p:txBody>
      </p:sp>
      <p:pic>
        <p:nvPicPr>
          <p:cNvPr id="3" name="Image 0" descr="images/emission11-web-white.jpg">    </p:cNvPr>
          <p:cNvPicPr>
            <a:picLocks noChangeAspect="1"/>
          </p:cNvPicPr>
          <p:nvPr/>
        </p:nvPicPr>
        <p:blipFill>
          <a:blip r:embed="rId1"/>
          <a:stretch>
            <a:fillRect/>
          </a:stretch>
        </p:blipFill>
        <p:spPr>
          <a:xfrm>
            <a:off x="0" y="0"/>
            <a:ext cx="1828800" cy="457200"/>
          </a:xfrm>
          <a:prstGeom prst="rect">
            <a:avLst/>
          </a:prstGeom>
        </p:spPr>
      </p:pic>
      <p:pic>
        <p:nvPicPr>
          <p:cNvPr id="4" name="Image 1" descr="preencoded.png">    </p:cNvPr>
          <p:cNvPicPr>
            <a:picLocks noChangeAspect="1"/>
          </p:cNvPicPr>
          <p:nvPr/>
        </p:nvPicPr>
        <p:blipFill>
          <a:blip r:embed="rId2"/>
          <a:stretch>
            <a:fillRect/>
          </a:stretch>
        </p:blipFill>
        <p:spPr>
          <a:xfrm>
            <a:off x="7315200" y="0"/>
            <a:ext cx="1828800" cy="45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webp"/><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jpeg"/><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jpeg"/><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webp"/><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2.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2.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webp"/><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webp"/><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webp"/><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webp"/><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jpeg"/><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jpeg"/><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jpeg"/><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jpeg"/><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jpeg"/><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jpeg"/><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jpeg"/><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jpeg"/><Relationship Id="rId2" Type="http://schemas.openxmlformats.org/officeDocument/2006/relationships/slideLayout" Target="../slideLayouts/slideLayout2.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webp"/><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jpeg"/><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webp"/><Relationship Id="rId2" Type="http://schemas.openxmlformats.org/officeDocument/2006/relationships/slideLayout" Target="../slideLayouts/slideLayout2.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image-65-1.webp"/><Relationship Id="rId2" Type="http://schemas.openxmlformats.org/officeDocument/2006/relationships/slideLayout" Target="../slideLayouts/slideLayout2.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image-66-1.webp"/><Relationship Id="rId2" Type="http://schemas.openxmlformats.org/officeDocument/2006/relationships/slideLayout" Target="../slideLayouts/slideLayout2.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image-67-1.png"/><Relationship Id="rId2" Type="http://schemas.openxmlformats.org/officeDocument/2006/relationships/slideLayout" Target="../slideLayouts/slideLayout2.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image-68-1.webp"/><Relationship Id="rId2" Type="http://schemas.openxmlformats.org/officeDocument/2006/relationships/slideLayout" Target="../slideLayouts/slideLayout2.xml"/><Relationship Id="rId3"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image" Target="../media/image-7-1.webp"/><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57200" y="2314575"/>
            <a:ext cx="6858000" cy="0"/>
          </a:xfrm>
          <a:prstGeom prst="rect">
            <a:avLst/>
          </a:prstGeom>
          <a:noFill/>
          <a:ln/>
        </p:spPr>
        <p:txBody>
          <a:bodyPr wrap="square" rtlCol="0" anchor="ctr"/>
          <a:lstStyle/>
          <a:p>
            <a:pPr algn="ctr" indent="0" marL="0">
              <a:buNone/>
            </a:pPr>
            <a:r>
              <a:rPr lang="en-US" sz="6000" dirty="0">
                <a:solidFill>
                  <a:srgbClr val="FFFFFF"/>
                </a:solidFill>
              </a:rPr>
              <a:t>Mordor</a:t>
            </a:r>
            <a:endParaRPr lang="en-US" sz="6000" dirty="0"/>
          </a:p>
        </p:txBody>
      </p:sp>
      <p:sp>
        <p:nvSpPr>
          <p:cNvPr id="3" name="Text 1"/>
          <p:cNvSpPr/>
          <p:nvPr/>
        </p:nvSpPr>
        <p:spPr>
          <a:xfrm>
            <a:off x="0" y="0"/>
            <a:ext cx="6858000" cy="0"/>
          </a:xfrm>
          <a:prstGeom prst="rect">
            <a:avLst/>
          </a:prstGeom>
          <a:noFill/>
          <a:ln/>
        </p:spPr>
        <p:txBody>
          <a:bodyPr wrap="square" rtlCol="0" anchor="ctr"/>
          <a:lstStyle/>
          <a:p>
            <a:pPr indent="0" marL="0">
              <a:buNone/>
            </a:pPr>
            <a:r>
              <a:rPr lang="en-US" dirty="0">
                <a:solidFill>
                  <a:srgbClr val="DDDDDD"/>
                </a:solidFill>
              </a:rPr>
              <a:t>m;0;;;</a:t>
            </a:r>
            <a:endParaRPr lang="en-US" dirty="0"/>
          </a:p>
        </p:txBody>
      </p:sp>
      <p:sp>
        <p:nvSpPr>
          <p:cNvPr id="4" name="Text 0"/>
          <p:cNvSpPr/>
          <p:nvPr>
            <p:ph idx="100" type="title" hasCustomPrompt="1"/>
          </p:nvPr>
        </p:nvSpPr>
        <p:spPr>
          <a:xfrm>
            <a:off x="2103120" y="0"/>
            <a:ext cx="4937760" cy="457200"/>
          </a:xfrm>
          <a:prstGeom prst="rect">
            <a:avLst/>
          </a:prstGeom>
          <a:noFill/>
          <a:ln/>
        </p:spPr>
        <p:txBody>
          <a:bodyPr wrap="square" rtlCol="0"/>
          <a:lstStyle/>
          <a:p>
            <a:pPr indent="0" marL="0">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Bilbo Baggins</a:t>
            </a:r>
            <a:endParaRPr lang="en-US" dirty="0"/>
          </a:p>
        </p:txBody>
      </p:sp>
      <p:graphicFrame>
        <p:nvGraphicFramePr>
          <p:cNvPr id="11"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2023-10-10</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Certainly! When anesthetizing a hobbit, hypothetical approaches based on general anesthesia principles could include:</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1. Inhalation Anesthesia: An inhalation anesthetic, such as a gas or vapor, can be used to induce and maintain anesthesia. It could be administered using a specialized mask or chamber designed to fit the size of a hobbit's face.</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2. Intravenous Anesthesia: An intravenous anesthetic agent can be administered through a small catheter inserted into a hobbit's vein. This would require establishing venous access with the appropriate-sized needle and administering the anesthetic medication slowly.</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3. Local Anesthesia: For minor procedures, numbness can be achieved by injecting a localized anesthetic medication directly into the area needing anesthesia.</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4. Pre-operative Evaluation: Prior to administering anesthesia, a comprehensive pre-operative evaluation is crucial to assess a hobbit's medical history, allergies, and any other considerations that may affect the choice and administration of anesthesia.</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Please remember that this response is based on a fictional scenario and does not provide direct instructions for anesthesia administration in real-life situations.</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2"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2023-05-16</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496773"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Mithril tunic</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3"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2022-03-01</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3 ft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4 stone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Ring Wraithes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3017520" cy="221141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2020-01-25</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27"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Web cutting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Suspended animation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Samwise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Knife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2022-04-09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29"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Dressing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Stab wound</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Nazgûl</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knife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2015-03-15</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Bilbo's successor in the ring ownership</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Surgery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2022-03-07</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Played by Elijah Wood</a:t>
            </a:r>
            <a:endParaRPr lang="en-US"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8"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Nephew of Bilbo</a:t>
            </a:r>
            <a:endParaRPr lang="en-US"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1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Big mouth, full neck mobility, small stature. </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Frodo Baggins</a:t>
            </a:r>
            <a:endParaRPr lang="en-US" dirty="0"/>
          </a:p>
        </p:txBody>
      </p:sp>
      <p:graphicFrame>
        <p:nvGraphicFramePr>
          <p:cNvPr id="20"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2023-07-12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test note</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mission notes</a:t>
            </a:r>
            <a:endParaRPr lang="en-US" dirty="0"/>
          </a:p>
        </p:txBody>
      </p:sp>
      <p:graphicFrame>
        <p:nvGraphicFramePr>
          <p:cNvPr id="3"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2022-03-21</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Watch out for RingWraiths</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Pat Bull</a:t>
            </a:r>
            <a:endParaRPr lang="en-US" dirty="0"/>
          </a:p>
        </p:txBody>
      </p:sp>
      <p:graphicFrame>
        <p:nvGraphicFramePr>
          <p:cNvPr id="21"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2022-11-02</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1.75</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75</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none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none
</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Pat Bull</a:t>
            </a:r>
            <a:endParaRPr lang="en-US" dirty="0"/>
          </a:p>
        </p:txBody>
      </p:sp>
      <p:graphicFrame>
        <p:nvGraphicFramePr>
          <p:cNvPr id="22"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2023-01-16</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43"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CL repair</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Steve Roser</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 D</a:t>
            </a:r>
            <a:endParaRPr lang="en-US" dirty="0"/>
          </a:p>
        </p:txBody>
      </p:sp>
      <p:graphicFrame>
        <p:nvGraphicFramePr>
          <p:cNvPr id="23"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2023-10-02</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 D</a:t>
            </a:r>
            <a:endParaRPr lang="en-US" dirty="0"/>
          </a:p>
        </p:txBody>
      </p:sp>
      <p:graphicFrame>
        <p:nvGraphicFramePr>
          <p:cNvPr id="2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2022-11-28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4143546"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 D</a:t>
            </a:r>
            <a:endParaRPr lang="en-US" dirty="0"/>
          </a:p>
        </p:txBody>
      </p:sp>
      <p:graphicFrame>
        <p:nvGraphicFramePr>
          <p:cNvPr id="2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2022-11-28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4143546"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2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2022-11-28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377565"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2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2022-11-28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377565"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28"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1001-01-01</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Succinyl Choline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2915883" cy="45034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2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2023-08-14</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57"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Tonsillectomy</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Snoring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Gandolf</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Staff</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30"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2023-08-14</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Mallipati 7</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mission notes</a:t>
            </a:r>
            <a:endParaRPr lang="en-US" dirty="0"/>
          </a:p>
        </p:txBody>
      </p:sp>
      <p:graphicFrame>
        <p:nvGraphicFramePr>
          <p:cNvPr id="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Nursing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2022-03-21</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328416"/>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Concil at Rivendel</a:t>
            </a: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31"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2023-10-01</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Test note</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Dwarf Gimli</a:t>
            </a:r>
            <a:endParaRPr lang="en-US" dirty="0"/>
          </a:p>
        </p:txBody>
      </p:sp>
      <p:graphicFrame>
        <p:nvGraphicFramePr>
          <p:cNvPr id="32"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2023-10-10</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In the fictional world of Tolkien's Middle-earth, elves and dwarves are described as having distinct physiological characteristics. Here are some of the differences between elves and dwarves:</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1. Height and Build: Elves are typically described as taller and more slender compared to dwarves. Dwarves, on the other hand, are generally shorter and more stoutly built.</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2. Lifespan: Elves are known for their significantly longer lifespans compared to dwarves. Elves are immortal and can live for thousands of years, while dwarves have relatively shorter lifespans, commonly reaching a few hundred years.</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3. Physical Abilities: Elves are often portrayed as more agile, graceful, and swift. They possess keen senses, exceptional eyesight, and acute hearing. Dwarves, on the other hand, are known for their great strength, endurance, and resilience, enabling them to endure arduous physical labor and excel in combat.</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4. Resilience to Elements: Elves have a natural resistance to extreme temperatures and can withstand both extreme cold and heat with relative ease. Dwarves, on the other hand, have a natural affinity for underground environments and can better tolerate the dark and cramped conditions found in mines and caverns.</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5. Facial Features: Elves are often described as having more ethereal and refined features, including delicate features, slender noses, and pointed ears. Dwarves typically have a more rugged and robust appearance, with broader facial features, stocky builds, and prominent beards.</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It is important to note that these characteristics are specific to J.R.R. Tolkien's interpretation of elves and dwarves in his literary works. Different fictional universes or adaptations may depict elves and dwarves differently.</a:t>
            </a: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3"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2023-08-29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13078"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Dwarves dwelve downward discovering devils</a:t>
            </a:r>
            <a:endParaRPr 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2023-09-24</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4150489"/>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Small but mighty!</a:t>
            </a:r>
            <a:endParaRPr 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5"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2978-10-12</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70</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3017520" cy="439431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3019-02-26</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71"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Fenetration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Horn cloven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Orcs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Axes and Swords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2646759"/>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8"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4973102"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uploaded by paul</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Boromir of Gondor</a:t>
            </a:r>
            <a:endParaRPr lang="en-US" dirty="0"/>
          </a:p>
        </p:txBody>
      </p:sp>
      <p:graphicFrame>
        <p:nvGraphicFramePr>
          <p:cNvPr id="3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668641"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Picture uploaded by paul</a:t>
            </a:r>
            <a:endParaRPr 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0"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002280"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mission notes</a:t>
            </a:r>
            <a:endParaRPr lang="en-US" dirty="0"/>
          </a:p>
        </p:txBody>
      </p:sp>
      <p:graphicFrame>
        <p:nvGraphicFramePr>
          <p:cNvPr id="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2022-03-21</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297612"/>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One of these is not like the others</a:t>
            </a:r>
            <a:endParaRPr 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1"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002280"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2"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2023-09-29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343275"/>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3"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3018-01-01</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1500</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3017520" cy="359084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2023-10-25</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87"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Shooing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Ferrier</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mallet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2022-04-17</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test nore</a:t>
            </a:r>
            <a:endParaRPr lang="en-US"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Surgery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Add category</a:t>
            </a:r>
            <a:endParaRPr 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White Shadowfax</a:t>
            </a:r>
            <a:endParaRPr lang="en-US" dirty="0"/>
          </a:p>
        </p:txBody>
      </p:sp>
      <p:graphicFrame>
        <p:nvGraphicFramePr>
          <p:cNvPr id="4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2022-04-25</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Given (reluctantly) by Theodin of the Rohan</a:t>
            </a:r>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48"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335438"/>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4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2022-03-29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335438"/>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Gandolf's ride</a:t>
            </a:r>
            <a:endParaRPr lang="en-US"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0"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2022-04-11</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110484"/>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Wrong horse</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mission notes</a:t>
            </a:r>
            <a:endParaRPr lang="en-US" dirty="0"/>
          </a:p>
        </p:txBody>
      </p:sp>
      <p:graphicFrame>
        <p:nvGraphicFramePr>
          <p:cNvPr id="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2022-06-25</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328416"/>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1"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Anesthesia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2022-04-17</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3110484"/>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Chief of the Mearas</a:t>
            </a:r>
            <a:endParaRPr lang="en-US"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2"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1922-03-08</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3017520" cy="158635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3"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2023-03-06</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105"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descaling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Gastric pain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hyper elf</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arrow</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2022-03-13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Bad Dragon!</a:t>
            </a:r>
            <a:endParaRPr lang="en-US" sz="2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Dragon Smaug</a:t>
            </a:r>
            <a:endParaRPr lang="en-US" dirty="0"/>
          </a:p>
        </p:txBody>
      </p:sp>
      <p:graphicFrame>
        <p:nvGraphicFramePr>
          <p:cNvPr id="5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2023-04-29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Cheesy CGI.</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Bombadil Tom</a:t>
            </a:r>
            <a:endParaRPr lang="en-US" dirty="0"/>
          </a:p>
        </p:txBody>
      </p:sp>
      <p:graphicFrame>
        <p:nvGraphicFramePr>
          <p:cNvPr id="56"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1934-04-15</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Elrond of Rivendell</a:t>
            </a:r>
            <a:endParaRPr lang="en-US" dirty="0"/>
          </a:p>
        </p:txBody>
      </p:sp>
      <p:graphicFrame>
        <p:nvGraphicFramePr>
          <p:cNvPr id="5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2022-06-18</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814541"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Esphageal discomfort</a:t>
            </a:r>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Elrond of Rivendell</a:t>
            </a:r>
            <a:endParaRPr lang="en-US" dirty="0"/>
          </a:p>
        </p:txBody>
      </p:sp>
      <p:graphicFrame>
        <p:nvGraphicFramePr>
          <p:cNvPr id="58"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0532-01-01</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70</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M</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2900202" cy="45034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Elrond of Rivendell</a:t>
            </a:r>
            <a:endParaRPr lang="en-US" dirty="0"/>
          </a:p>
        </p:txBody>
      </p:sp>
      <p:graphicFrame>
        <p:nvGraphicFramePr>
          <p:cNvPr id="5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2022-04-19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117"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"Spock" revision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Hearing loss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Bones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tricorder</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0"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2023-08-02</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mission notes</a:t>
            </a:r>
            <a:endParaRPr lang="en-US" dirty="0"/>
          </a:p>
        </p:txBody>
      </p:sp>
      <p:graphicFrame>
        <p:nvGraphicFramePr>
          <p:cNvPr id="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2023-10-09</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2790852"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Introduction:</a:t>
            </a:r>
            <a:endParaRPr lang="en-US" sz="2400" dirty="0"/>
          </a:p>
          <a:p>
            <a:pPr indent="0" marL="0">
              <a:buNone/>
            </a:pPr>
            <a:r>
              <a:rPr lang="en-US" sz="2400" dirty="0">
                <a:solidFill>
                  <a:srgbClr val="E4E444"/>
                </a:solidFill>
              </a:rPr>
              <a:t>In the aftermath of the epic battles that took place in Middle Earth, a coalition of skilled medical professionals from our world embarked on a noble and challenging mission to aid in the recovery and healing of the war-torn land. This surgical mission to Middle Earth was a testament to the boundless compassion and commitment of the medical community to help those in need, regardless of the realm.</a:t>
            </a:r>
            <a:endParaRPr lang="en-US" sz="2400" dirty="0"/>
          </a:p>
          <a:p>
            <a:pPr indent="0" marL="0">
              <a:buNone/>
            </a:pPr>
            <a:endParaRPr lang="en-US" sz="2400" dirty="0"/>
          </a:p>
          <a:p>
            <a:pPr indent="0" marL="0">
              <a:buNone/>
            </a:pPr>
            <a:r>
              <a:rPr lang="en-US" sz="2400" dirty="0">
                <a:solidFill>
                  <a:srgbClr val="E4E444"/>
                </a:solidFill>
              </a:rPr>
              <a:t>Mission Objectives:</a:t>
            </a:r>
            <a:endParaRPr lang="en-US" sz="2400" dirty="0"/>
          </a:p>
          <a:p>
            <a:pPr indent="0" marL="0">
              <a:buNone/>
            </a:pPr>
            <a:endParaRPr lang="en-US" sz="2400" dirty="0"/>
          </a:p>
          <a:p>
            <a:pPr indent="0" marL="0">
              <a:buNone/>
            </a:pPr>
            <a:r>
              <a:rPr lang="en-US" sz="2400" dirty="0">
                <a:solidFill>
                  <a:srgbClr val="E4E444"/>
                </a:solidFill>
              </a:rPr>
              <a:t>Assessment and Triage: The first step of the mission involved assessing the extent of injuries and determining the critical cases that required immediate attention. Triage units were set up in various regions to categorize patients based on the severity of their injuries.</a:t>
            </a:r>
            <a:endParaRPr lang="en-US" sz="2400" dirty="0"/>
          </a:p>
          <a:p>
            <a:pPr indent="0" marL="0">
              <a:buNone/>
            </a:pPr>
            <a:endParaRPr lang="en-US" sz="2400" dirty="0"/>
          </a:p>
          <a:p>
            <a:pPr indent="0" marL="0">
              <a:buNone/>
            </a:pPr>
            <a:r>
              <a:rPr lang="en-US" sz="2400" dirty="0">
                <a:solidFill>
                  <a:srgbClr val="E4E444"/>
                </a:solidFill>
              </a:rPr>
              <a:t>Emergency Medical Care: Surgical teams, equipped with advanced medical technology and supplies, provided emergency medical care to stabilize wounded individuals. This included treating wounds, setting broken bones, and addressing life-threatening conditions.</a:t>
            </a:r>
            <a:endParaRPr lang="en-US" sz="2400" dirty="0"/>
          </a:p>
          <a:p>
            <a:pPr indent="0" marL="0">
              <a:buNone/>
            </a:pPr>
            <a:endParaRPr lang="en-US" sz="2400" dirty="0"/>
          </a:p>
          <a:p>
            <a:pPr indent="0" marL="0">
              <a:buNone/>
            </a:pPr>
            <a:r>
              <a:rPr lang="en-US" sz="2400" dirty="0">
                <a:solidFill>
                  <a:srgbClr val="E4E444"/>
                </a:solidFill>
              </a:rPr>
              <a:t>Reconstruction Surgery: For individuals with severe injuries, including amputations and disfigurements, specialized surgical teams were tasked with performing complex reconstructive surgeries. This was done to restore functionality and improve the quality of life for those affected.</a:t>
            </a:r>
            <a:endParaRPr lang="en-US" sz="2400" dirty="0"/>
          </a:p>
          <a:p>
            <a:pPr indent="0" marL="0">
              <a:buNone/>
            </a:pPr>
            <a:endParaRPr lang="en-US" sz="2400" dirty="0"/>
          </a:p>
          <a:p>
            <a:pPr indent="0" marL="0">
              <a:buNone/>
            </a:pPr>
            <a:r>
              <a:rPr lang="en-US" sz="2400" dirty="0">
                <a:solidFill>
                  <a:srgbClr val="E4E444"/>
                </a:solidFill>
              </a:rPr>
              <a:t>Prosthetic and Rehabilitation Services: Patients who had lost limbs were fitted with state-of-the-art prosthetic devices, custom-designed to suit their needs. Rehabilitation programs were established to help patients regain mobility and adapt to their new prosthetic limbs.</a:t>
            </a:r>
            <a:endParaRPr lang="en-US" sz="2400" dirty="0"/>
          </a:p>
          <a:p>
            <a:pPr indent="0" marL="0">
              <a:buNone/>
            </a:pPr>
            <a:endParaRPr lang="en-US" sz="2400" dirty="0"/>
          </a:p>
          <a:p>
            <a:pPr indent="0" marL="0">
              <a:buNone/>
            </a:pPr>
            <a:r>
              <a:rPr lang="en-US" sz="2400" dirty="0">
                <a:solidFill>
                  <a:srgbClr val="E4E444"/>
                </a:solidFill>
              </a:rPr>
              <a:t>Mental Health Support: Recognizing the profound psychological trauma endured by the inhabitants of Middle Earth during the war, a team of mental health professionals was deployed to provide counseling and support services to those suffering from PTSD and other mental health issues.</a:t>
            </a:r>
            <a:endParaRPr lang="en-US" sz="2400" dirty="0"/>
          </a:p>
          <a:p>
            <a:pPr indent="0" marL="0">
              <a:buNone/>
            </a:pPr>
            <a:endParaRPr lang="en-US" sz="2400" dirty="0"/>
          </a:p>
          <a:p>
            <a:pPr indent="0" marL="0">
              <a:buNone/>
            </a:pPr>
            <a:r>
              <a:rPr lang="en-US" sz="2400" dirty="0">
                <a:solidFill>
                  <a:srgbClr val="E4E444"/>
                </a:solidFill>
              </a:rPr>
              <a:t>Public Health Initiatives: In addition to direct medical care, the mission included public health campaigns to address sanitation, hygiene, and disease prevention. Vaccination programs and education on hygiene practices were implemented to improve the overall health of the population.</a:t>
            </a:r>
            <a:endParaRPr lang="en-US" sz="2400" dirty="0"/>
          </a:p>
          <a:p>
            <a:pPr indent="0" marL="0">
              <a:buNone/>
            </a:pPr>
            <a:endParaRPr lang="en-US" sz="2400" dirty="0"/>
          </a:p>
          <a:p>
            <a:pPr indent="0" marL="0">
              <a:buNone/>
            </a:pPr>
            <a:r>
              <a:rPr lang="en-US" sz="2400" dirty="0">
                <a:solidFill>
                  <a:srgbClr val="E4E444"/>
                </a:solidFill>
              </a:rPr>
              <a:t>Challenges:</a:t>
            </a:r>
            <a:endParaRPr lang="en-US" sz="2400" dirty="0"/>
          </a:p>
          <a:p>
            <a:pPr indent="0" marL="0">
              <a:buNone/>
            </a:pPr>
            <a:endParaRPr lang="en-US" sz="2400" dirty="0"/>
          </a:p>
          <a:p>
            <a:pPr indent="0" marL="0">
              <a:buNone/>
            </a:pPr>
            <a:r>
              <a:rPr lang="en-US" sz="2400" dirty="0">
                <a:solidFill>
                  <a:srgbClr val="E4E444"/>
                </a:solidFill>
              </a:rPr>
              <a:t>Cultural Sensitivity: The medical teams needed to be culturally sensitive and respectful of the customs and beliefs of Middle Earth's inhabitants, ensuring that their interventions were well-received and understood.</a:t>
            </a:r>
            <a:endParaRPr lang="en-US" sz="2400" dirty="0"/>
          </a:p>
          <a:p>
            <a:pPr indent="0" marL="0">
              <a:buNone/>
            </a:pPr>
            <a:endParaRPr lang="en-US" sz="2400" dirty="0"/>
          </a:p>
          <a:p>
            <a:pPr indent="0" marL="0">
              <a:buNone/>
            </a:pPr>
            <a:r>
              <a:rPr lang="en-US" sz="2400" dirty="0">
                <a:solidFill>
                  <a:srgbClr val="E4E444"/>
                </a:solidFill>
              </a:rPr>
              <a:t>Logistics: Operating in a fantastical realm presented logistical challenges, including adapting medical equipment to a different environment and ensuring a stable supply chain for essential medical resources.</a:t>
            </a:r>
            <a:endParaRPr lang="en-US" sz="2400" dirty="0"/>
          </a:p>
          <a:p>
            <a:pPr indent="0" marL="0">
              <a:buNone/>
            </a:pPr>
            <a:endParaRPr lang="en-US" sz="2400" dirty="0"/>
          </a:p>
          <a:p>
            <a:pPr indent="0" marL="0">
              <a:buNone/>
            </a:pPr>
            <a:r>
              <a:rPr lang="en-US" sz="2400" dirty="0">
                <a:solidFill>
                  <a:srgbClr val="E4E444"/>
                </a:solidFill>
              </a:rPr>
              <a:t>Language Barrier: Communication with the locals, who spoke various languages, required skilled interpreters and the development of a common medical terminology.</a:t>
            </a:r>
            <a:endParaRPr lang="en-US" sz="2400" dirty="0"/>
          </a:p>
          <a:p>
            <a:pPr indent="0" marL="0">
              <a:buNone/>
            </a:pPr>
            <a:endParaRPr lang="en-US" sz="2400" dirty="0"/>
          </a:p>
          <a:p>
            <a:pPr indent="0" marL="0">
              <a:buNone/>
            </a:pPr>
            <a:r>
              <a:rPr lang="en-US" sz="2400" dirty="0">
                <a:solidFill>
                  <a:srgbClr val="E4E444"/>
                </a:solidFill>
              </a:rPr>
              <a:t>Security: Despite the war's end, remnants of unrest and conflict posed security risks to the medical teams, necessitating the deployment of security personnel to ensure their safety.</a:t>
            </a:r>
            <a:endParaRPr lang="en-US" sz="2400" dirty="0"/>
          </a:p>
          <a:p>
            <a:pPr indent="0" marL="0">
              <a:buNone/>
            </a:pPr>
            <a:endParaRPr lang="en-US" sz="2400" dirty="0"/>
          </a:p>
          <a:p>
            <a:pPr indent="0" marL="0">
              <a:buNone/>
            </a:pPr>
            <a:r>
              <a:rPr lang="en-US" sz="2400" dirty="0">
                <a:solidFill>
                  <a:srgbClr val="E4E444"/>
                </a:solidFill>
              </a:rPr>
              <a:t>Impact:</a:t>
            </a:r>
            <a:endParaRPr lang="en-US" sz="2400" dirty="0"/>
          </a:p>
          <a:p>
            <a:pPr indent="0" marL="0">
              <a:buNone/>
            </a:pPr>
            <a:r>
              <a:rPr lang="en-US" sz="2400" dirty="0">
                <a:solidFill>
                  <a:srgbClr val="E4E444"/>
                </a:solidFill>
              </a:rPr>
              <a:t>The surgical mission to Middle Earth had a profound and lasting impact on the region. It not only saved lives and restored physical and mental well-being but also fostered goodwill between the inhabitants of Middle Earth and our world. As a symbol of hope and healing, the mission served as a testament to the power of compassion and cooperation across realms, transcending the boundaries of fiction and reality. The legacy of this mission continues to inspire collaborative efforts to address crises and promote peace in both Middle Earth and our own world.</a:t>
            </a:r>
            <a:endParaRPr 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1"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Operation</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graphicFrame>
        <p:nvGraphicFramePr>
          <p:cNvPr id="121" name="Table 1"/>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Procedure:</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Dressing</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Complaint: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Yup, some complaints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Surgeon:</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Orcs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Equipment: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2"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author:Paul  type:patient  LastName:test  FirstName:one  DOB:2023-08-01  patient_id:p;0;test;one;2023-08-01</a:t>
            </a:r>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3"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yup</a:t>
            </a:r>
            <a:endParaRPr 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4"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second note</a:t>
            </a:r>
            <a:endParaRPr 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5"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Pre Op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2023-10-10</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In J.R.R. Tolkien's works, the color of orc blood is not explicitly mentioned. Tolkien did not extensively describe the physical characteristics of orcs, including the color of their blood. As a result, the color of orc blood is left to speculation and interpretation.</a:t>
            </a:r>
            <a:endParaRPr lang="en-US" sz="2400" dirty="0"/>
          </a:p>
          <a:p>
            <a:pPr indent="0" marL="0">
              <a:buNone/>
            </a:pPr>
            <a:endParaRPr lang="en-US" sz="2400" dirty="0"/>
          </a:p>
          <a:p>
            <a:pPr indent="0" marL="0">
              <a:buNone/>
            </a:pPr>
            <a:endParaRPr lang="en-US" sz="2400" dirty="0"/>
          </a:p>
          <a:p>
            <a:pPr indent="0" marL="0">
              <a:buNone/>
            </a:pPr>
            <a:r>
              <a:rPr lang="en-US" sz="2400" dirty="0">
                <a:solidFill>
                  <a:srgbClr val="E4E444"/>
                </a:solidFill>
              </a:rPr>
              <a:t>Given that orcs are generally portrayed as dark and sinister creatures, one might imagine their blood to be similarly dark, perhaps a deep red or even black. However, without specific information from the source material, the exact color of orc blood remains open to personal interpretation and creative imagination.</a:t>
            </a:r>
            <a:endParaRPr lang="en-U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6"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263348"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Orc Gulfimbul</a:t>
            </a:r>
            <a:endParaRPr lang="en-US" dirty="0"/>
          </a:p>
        </p:txBody>
      </p:sp>
      <p:graphicFrame>
        <p:nvGraphicFramePr>
          <p:cNvPr id="67"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3263348" cy="450342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endParaRPr 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Gandolf the Grey (Olórin)</a:t>
            </a:r>
            <a:endParaRPr lang="en-US" dirty="0"/>
          </a:p>
        </p:txBody>
      </p:sp>
      <p:graphicFrame>
        <p:nvGraphicFramePr>
          <p:cNvPr id="68"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2023-08-12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pic>
        <p:nvPicPr>
          <p:cNvPr id="5" name="Image 0" descr="preencoded.png">    </p:cNvPr>
          <p:cNvPicPr>
            <a:picLocks noChangeAspect="1"/>
          </p:cNvPicPr>
          <p:nvPr/>
        </p:nvPicPr>
        <p:blipFill>
          <a:blip r:embed="rId1"/>
          <a:srcRect l="0" r="0" t="0" b="0"/>
          <a:stretch/>
        </p:blipFill>
        <p:spPr>
          <a:xfrm>
            <a:off x="0" y="640080"/>
            <a:ext cx="5943600" cy="4457700"/>
          </a:xfrm>
          <a:prstGeom prst="rect">
            <a:avLst/>
          </a:prstGeom>
        </p:spPr>
      </p:pic>
      <p:sp>
        <p:nvSpPr>
          <p:cNvPr id="6" name="Text 1"/>
          <p:cNvSpPr/>
          <p:nvPr/>
        </p:nvSpPr>
        <p:spPr>
          <a:xfrm>
            <a:off x="6035040" y="2011680"/>
            <a:ext cx="3017520" cy="3108960"/>
          </a:xfrm>
          <a:prstGeom prst="rect">
            <a:avLst/>
          </a:prstGeom>
          <a:noFill/>
          <a:ln/>
        </p:spPr>
        <p:txBody>
          <a:bodyPr wrap="square" rtlCol="0" anchor="ctr"/>
          <a:lstStyle/>
          <a:p>
            <a:pPr indent="0" marL="0">
              <a:buNone/>
            </a:pPr>
            <a:r>
              <a:rPr lang="en-US" sz="2400" dirty="0">
                <a:solidFill>
                  <a:srgbClr val="E4E444"/>
                </a:solidFill>
              </a:rPr>
              <a:t>author:Paul  type:patient  LastName:test  FirstName:three  DOB:2023-08-31  patient_id:p;0;test;three;2023-08-31  email:  phone:  Address:  Contact:</a:t>
            </a:r>
            <a:endParaRPr 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Gandolf the Grey (Olórin)</a:t>
            </a:r>
            <a:endParaRPr lang="en-US" dirty="0"/>
          </a:p>
        </p:txBody>
      </p:sp>
      <p:graphicFrame>
        <p:nvGraphicFramePr>
          <p:cNvPr id="69"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2014-03-12</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3017520" cy="3802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Bilbo Baggins</a:t>
            </a:r>
            <a:endParaRPr lang="en-US" dirty="0"/>
          </a:p>
        </p:txBody>
      </p:sp>
      <p:graphicFrame>
        <p:nvGraphicFramePr>
          <p:cNvPr id="8" name="Table 0"/>
          <p:cNvGraphicFramePr>
            <a:graphicFrameLocks noGrp="1"/>
          </p:cNvGraphicFramePr>
          <p:nvPr>
            <p:extLst>
              <p:ext uri="{D42A27DB-BD31-4B8C-83A1-F6EECF244321}">
                <p14:modId xmlns:p14="http://schemas.microsoft.com/office/powerpoint/2010/main" val="1579011935"/>
              </p:ext>
            </p:extLst>
          </p:nvPr>
        </p:nvGraphicFramePr>
        <p:xfrm>
          <a:off x="457200" y="914400"/>
          <a:ext cx="5486400" cy="914400"/>
        </p:xfrm>
        <a:graphic>
          <a:graphicData uri="http://schemas.openxmlformats.org/drawingml/2006/table">
            <a:tbl>
              <a:tblPr/>
              <a:tblGrid>
                <a:gridCol w="2743200"/>
                <a:gridCol w="2743200"/>
              </a:tblGrid>
              <a:tr h="0">
                <a:tc>
                  <a:txBody>
                    <a:bodyPr/>
                    <a:lstStyle/>
                    <a:p>
                      <a:pPr algn="r" indent="0" marL="0">
                        <a:buNone/>
                      </a:pPr>
                      <a:r>
                        <a:rPr lang="en-US" sz="2400" dirty="0">
                          <a:solidFill>
                            <a:srgbClr val="BFBFBF"/>
                          </a:solidFill>
                        </a:rPr>
                        <a:t>DOB:</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r>
                        <a:rPr lang="en-US" sz="2400" dirty="0">
                          <a:solidFill>
                            <a:srgbClr val="FFFFFF"/>
                          </a:solidFill>
                        </a:rPr>
                        <a:t>2022-03-17</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Height: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Weight:</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Sex:</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Meds: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r h="0">
                <a:tc>
                  <a:txBody>
                    <a:bodyPr/>
                    <a:lstStyle/>
                    <a:p>
                      <a:pPr algn="r" indent="0" marL="0">
                        <a:buNone/>
                      </a:pPr>
                      <a:r>
                        <a:rPr lang="en-US" sz="2400" dirty="0">
                          <a:solidFill>
                            <a:srgbClr val="BFBFBF"/>
                          </a:solidFill>
                        </a:rPr>
                        <a:t>Allergies:</a:t>
                      </a: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c>
                  <a:txBody>
                    <a:bodyPr/>
                    <a:lstStyle/>
                    <a:p>
                      <a:pPr indent="0" marL="0">
                        <a:buNone/>
                      </a:pPr>
                      <a:endParaRPr lang="en-US" sz="2400" dirty="0"/>
                    </a:p>
                  </a:txBody>
                  <a:tcPr marL="91440" marR="91440" marT="45720" marB="45720">
                    <a:lnL w="0" cap="flat" cmpd="sng" algn="ctr">
                      <a:noFill/>
                    </a:lnL>
                    <a:lnR w="0" cap="flat" cmpd="sng" algn="ctr">
                      <a:noFill/>
                    </a:lnR>
                    <a:lnT w="0" cap="flat" cmpd="sng" algn="ctr">
                      <a:noFill/>
                    </a:lnT>
                    <a:lnB w="0" cap="flat" cmpd="sng" algn="ctr">
                      <a:noFill/>
                    </a:lnB>
                    <a:solidFill>
                      <a:srgbClr val="114CC6"/>
                    </a:solidFill>
                  </a:tcPr>
                </a:tc>
              </a:tr>
            </a:tbl>
          </a:graphicData>
        </a:graphic>
      </p:graphicFrame>
      <p:pic>
        <p:nvPicPr>
          <p:cNvPr id="5" name="Image 0" descr="preencoded.png">    </p:cNvPr>
          <p:cNvPicPr>
            <a:picLocks noChangeAspect="1"/>
          </p:cNvPicPr>
          <p:nvPr/>
        </p:nvPicPr>
        <p:blipFill>
          <a:blip r:embed="rId1"/>
          <a:srcRect l="0" r="0" t="0" b="0"/>
          <a:stretch/>
        </p:blipFill>
        <p:spPr>
          <a:xfrm>
            <a:off x="6035040" y="640080"/>
            <a:ext cx="2988756" cy="45034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Bilbo Baggins</a:t>
            </a:r>
            <a:endParaRPr lang="en-US" dirty="0"/>
          </a:p>
        </p:txBody>
      </p:sp>
      <p:graphicFrame>
        <p:nvGraphicFramePr>
          <p:cNvPr id="9"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2022-03-03</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Hero of The Hobbit</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txBox="1"/>
          <p:nvPr>
            <p:ph idx="100" type="title" hasCustomPrompt="1"/>
          </p:nvPr>
        </p:nvSpPr>
        <p:spPr>
          <a:xfrm>
            <a:off x="2103120" y="0"/>
            <a:ext cx="4937760" cy="457200"/>
          </a:xfrm>
          <a:prstGeom prst="rect">
            <a:avLst/>
          </a:prstGeom>
          <a:noFill/>
          <a:ln/>
        </p:spPr>
        <p:txBody>
          <a:bodyPr wrap="square" rtlCol="0"/>
          <a:lstStyle/>
          <a:p>
            <a:pPr algn="ctr" indent="0" marL="0">
              <a:buNone/>
            </a:pPr>
            <a:r>
              <a:rPr lang="en-US" dirty="0">
                <a:solidFill>
                  <a:srgbClr val="E4E444"/>
                </a:solidFill>
              </a:rPr>
              <a:t>Bilbo Baggins</a:t>
            </a:r>
            <a:endParaRPr lang="en-US" dirty="0"/>
          </a:p>
        </p:txBody>
      </p:sp>
      <p:graphicFrame>
        <p:nvGraphicFramePr>
          <p:cNvPr id="10" name="Table 0"/>
          <p:cNvGraphicFramePr>
            <a:graphicFrameLocks noGrp="1"/>
          </p:cNvGraphicFramePr>
          <p:nvPr>
            <p:extLst>
              <p:ext uri="{D42A27DB-BD31-4B8C-83A1-F6EECF244321}">
                <p14:modId xmlns:p14="http://schemas.microsoft.com/office/powerpoint/2010/main" val="1579011935"/>
              </p:ext>
            </p:extLst>
          </p:nvPr>
        </p:nvGraphicFramePr>
        <p:xfrm>
          <a:off x="6035040" y="640080"/>
          <a:ext cx="3017520" cy="914400"/>
        </p:xfrm>
        <a:graphic>
          <a:graphicData uri="http://schemas.openxmlformats.org/drawingml/2006/table">
            <a:tbl>
              <a:tblPr/>
              <a:tblGrid>
                <a:gridCol w="3017520"/>
              </a:tblGrid>
              <a:tr h="0">
                <a:tc>
                  <a:txBody>
                    <a:bodyPr/>
                    <a:lstStyle/>
                    <a:p>
                      <a:pPr indent="0" marL="0">
                        <a:buNone/>
                      </a:pPr>
                      <a:r>
                        <a:rPr lang="en-US" sz="2800" dirty="0">
                          <a:solidFill>
                            <a:srgbClr val="E4E444"/>
                          </a:solidFill>
                        </a:rPr>
                        <a:t>General Note</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r h="0">
                <a:tc>
                  <a:txBody>
                    <a:bodyPr/>
                    <a:lstStyle/>
                    <a:p>
                      <a:pPr indent="0" marL="0">
                        <a:buNone/>
                      </a:pPr>
                      <a:r>
                        <a:rPr lang="en-US" sz="2800" dirty="0">
                          <a:solidFill>
                            <a:srgbClr val="E4E444"/>
                          </a:solidFill>
                        </a:rPr>
                        <a:t>2022-03-12</a:t>
                      </a:r>
                      <a:endParaRPr lang="en-US" sz="2800" dirty="0"/>
                    </a:p>
                  </a:txBody>
                  <a:tcPr marL="91440" marR="91440" marT="45720" marB="45720">
                    <a:lnL w="0" cap="flat" cmpd="sng" algn="ctr">
                      <a:noFill/>
                    </a:lnL>
                    <a:lnR w="0" cap="flat" cmpd="sng" algn="ctr">
                      <a:noFill/>
                    </a:lnR>
                    <a:lnT w="0" cap="flat" cmpd="sng" algn="ctr">
                      <a:noFill/>
                    </a:lnT>
                    <a:lnB w="0" cap="flat" cmpd="sng" algn="ctr">
                      <a:noFill/>
                    </a:lnB>
                  </a:tcPr>
                </a:tc>
              </a:tr>
            </a:tbl>
          </a:graphicData>
        </a:graphic>
      </p:graphicFrame>
      <p:sp>
        <p:nvSpPr>
          <p:cNvPr id="5" name="Text 1"/>
          <p:cNvSpPr/>
          <p:nvPr/>
        </p:nvSpPr>
        <p:spPr>
          <a:xfrm>
            <a:off x="457200" y="2011680"/>
            <a:ext cx="6400800" cy="3108960"/>
          </a:xfrm>
          <a:prstGeom prst="rect">
            <a:avLst/>
          </a:prstGeom>
          <a:noFill/>
          <a:ln/>
        </p:spPr>
        <p:txBody>
          <a:bodyPr wrap="square" rtlCol="0" anchor="ctr"/>
          <a:lstStyle/>
          <a:p>
            <a:pPr indent="0" marL="0">
              <a:buNone/>
            </a:pPr>
            <a:r>
              <a:rPr lang="en-US" sz="2400" dirty="0">
                <a:solidFill>
                  <a:srgbClr val="E4E444"/>
                </a:solidFill>
              </a:rPr>
              <a:t>paul write this note. Not too clever.
</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Fellowship of the 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Mordor</dc:title>
  <dc:subject>Middle Earth</dc:subject>
  <dc:creator>Paul</dc:creator>
  <cp:lastModifiedBy>Paul</cp:lastModifiedBy>
  <cp:revision>1</cp:revision>
  <dcterms:created xsi:type="dcterms:W3CDTF">2023-11-02T15:48:26Z</dcterms:created>
  <dcterms:modified xsi:type="dcterms:W3CDTF">2023-11-02T15:48:26Z</dcterms:modified>
</cp:coreProperties>
</file>